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nter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Barlow SemiBold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  <p:embeddedFont>
      <p:font typeface="Inter-Regular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4BE783-F4F7-42EB-ABD1-922CAF925F0C}">
  <a:tblStyle styleId="{094BE783-F4F7-42EB-ABD1-922CAF925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BarlowSemiBold-bold.fntdata"/><Relationship Id="rId41" Type="http://schemas.openxmlformats.org/officeDocument/2006/relationships/font" Target="fonts/BarlowSemiBold-regular.fntdata"/><Relationship Id="rId44" Type="http://schemas.openxmlformats.org/officeDocument/2006/relationships/font" Target="fonts/BarlowSemiBold-boldItalic.fntdata"/><Relationship Id="rId43" Type="http://schemas.openxmlformats.org/officeDocument/2006/relationships/font" Target="fonts/BarlowSemiBold-italic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schemas.openxmlformats.org/officeDocument/2006/relationships/font" Target="fonts/Inter-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Inter-regular.fntdata"/><Relationship Id="rId34" Type="http://schemas.openxmlformats.org/officeDocument/2006/relationships/slide" Target="slides/slide29.xml"/><Relationship Id="rId37" Type="http://schemas.openxmlformats.org/officeDocument/2006/relationships/font" Target="fonts/HelveticaNeue-regular.fntdata"/><Relationship Id="rId36" Type="http://schemas.openxmlformats.org/officeDocument/2006/relationships/font" Target="fonts/Inter-bold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8b376d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8b376d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e02fe76c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e02fe76c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e02fe76c8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e02fe76c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e02fe76c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e02fe76c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e02fe76c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e02fe76c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c678e2da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c678e2da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aaebfcd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aaebfcd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aaebfcda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aaebfcda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e02fe76c8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e02fe76c8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e02fe76c8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e02fe76c8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3a828dbb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3a828dbb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c678e2da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c678e2da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aaebfcda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aaebfcd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aaebfcd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aaebfcd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aaebfcda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aaebfcda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e02fe76c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e02fe76c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e02fe76c8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e02fe76c8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3a828dbb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3a828dbb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3a828dbbb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3a828dbbb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e02fe76c8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e02fe76c8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e02fe76c8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e02fe76c8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3a828dbbb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3a828dbbb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e02fe76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e02fe76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8b376dcf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8b376dcf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3a828dbb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3a828dbb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a24671c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a24671c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3a828db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3a828db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e02fe76c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e02fe76c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e02fe76c8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e02fe76c8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13225" y="539500"/>
            <a:ext cx="2998200" cy="20256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32025"/>
            <a:ext cx="2998200" cy="1272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57538" y="2040600"/>
            <a:ext cx="6619800" cy="1069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147275" y="3564800"/>
            <a:ext cx="4858500" cy="1039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1" name="Google Shape;51;p11"/>
          <p:cNvSpPr/>
          <p:nvPr/>
        </p:nvSpPr>
        <p:spPr>
          <a:xfrm>
            <a:off x="-2037125" y="3123900"/>
            <a:ext cx="4064400" cy="4064400"/>
          </a:xfrm>
          <a:prstGeom prst="arc">
            <a:avLst>
              <a:gd fmla="val 16036048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/>
          <p:nvPr/>
        </p:nvSpPr>
        <p:spPr>
          <a:xfrm rot="10800000">
            <a:off x="7139175" y="-2019300"/>
            <a:ext cx="4064400" cy="4064400"/>
          </a:xfrm>
          <a:prstGeom prst="arc">
            <a:avLst>
              <a:gd fmla="val 16200000" name="adj1"/>
              <a:gd fmla="val 52949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713263" y="1112663"/>
            <a:ext cx="3146400" cy="202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02925" y="1556800"/>
            <a:ext cx="3814800" cy="10083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1963650" y="3984250"/>
            <a:ext cx="5216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713237" y="552234"/>
            <a:ext cx="3146456" cy="3146456"/>
            <a:chOff x="713214" y="552214"/>
            <a:chExt cx="3252823" cy="3252823"/>
          </a:xfrm>
        </p:grpSpPr>
        <p:sp>
          <p:nvSpPr>
            <p:cNvPr id="59" name="Google Shape;59;p13"/>
            <p:cNvSpPr/>
            <p:nvPr/>
          </p:nvSpPr>
          <p:spPr>
            <a:xfrm>
              <a:off x="713437" y="552437"/>
              <a:ext cx="3252600" cy="3252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10800000">
              <a:off x="713214" y="552214"/>
              <a:ext cx="3252600" cy="3252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odies">
  <p:cSld name="CUSTOM_2_3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04425" y="1216500"/>
            <a:ext cx="3759900" cy="33876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704400" y="255100"/>
            <a:ext cx="16971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4670875" y="1216500"/>
            <a:ext cx="3759900" cy="33876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04425" y="3934178"/>
            <a:ext cx="2388300" cy="1150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704400" y="255100"/>
            <a:ext cx="51729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377850" y="3934178"/>
            <a:ext cx="2388300" cy="1150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6051275" y="3934178"/>
            <a:ext cx="2388300" cy="1150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717650" y="3438050"/>
            <a:ext cx="2253900" cy="49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5" type="subTitle"/>
          </p:nvPr>
        </p:nvSpPr>
        <p:spPr>
          <a:xfrm>
            <a:off x="3384468" y="3438050"/>
            <a:ext cx="2253900" cy="49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6" type="subTitle"/>
          </p:nvPr>
        </p:nvSpPr>
        <p:spPr>
          <a:xfrm>
            <a:off x="6051274" y="3438050"/>
            <a:ext cx="2253900" cy="49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1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859550" y="241300"/>
            <a:ext cx="45711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607200" y="2005437"/>
            <a:ext cx="2388300" cy="676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subTitle"/>
          </p:nvPr>
        </p:nvSpPr>
        <p:spPr>
          <a:xfrm>
            <a:off x="3607200" y="3760888"/>
            <a:ext cx="2388300" cy="676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6042475" y="2005437"/>
            <a:ext cx="2388300" cy="676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4" type="subTitle"/>
          </p:nvPr>
        </p:nvSpPr>
        <p:spPr>
          <a:xfrm>
            <a:off x="6042475" y="3760888"/>
            <a:ext cx="2388300" cy="676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5" type="subTitle"/>
          </p:nvPr>
        </p:nvSpPr>
        <p:spPr>
          <a:xfrm>
            <a:off x="3741600" y="1573738"/>
            <a:ext cx="2253900" cy="43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0" name="Google Shape;80;p16"/>
          <p:cNvSpPr txBox="1"/>
          <p:nvPr>
            <p:ph idx="6" type="subTitle"/>
          </p:nvPr>
        </p:nvSpPr>
        <p:spPr>
          <a:xfrm>
            <a:off x="6176875" y="1573738"/>
            <a:ext cx="2253900" cy="43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1" name="Google Shape;81;p16"/>
          <p:cNvSpPr txBox="1"/>
          <p:nvPr>
            <p:ph idx="7" type="subTitle"/>
          </p:nvPr>
        </p:nvSpPr>
        <p:spPr>
          <a:xfrm>
            <a:off x="3741600" y="3329175"/>
            <a:ext cx="2253900" cy="43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2" name="Google Shape;82;p16"/>
          <p:cNvSpPr txBox="1"/>
          <p:nvPr>
            <p:ph idx="8" type="subTitle"/>
          </p:nvPr>
        </p:nvSpPr>
        <p:spPr>
          <a:xfrm>
            <a:off x="6176875" y="3329175"/>
            <a:ext cx="2253900" cy="43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1_1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04400" y="255100"/>
            <a:ext cx="15819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hasCustomPrompt="1" idx="2" type="title"/>
          </p:nvPr>
        </p:nvSpPr>
        <p:spPr>
          <a:xfrm>
            <a:off x="712475" y="11288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b="0"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712475" y="1889525"/>
            <a:ext cx="2238900" cy="8550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hasCustomPrompt="1" idx="3" type="title"/>
          </p:nvPr>
        </p:nvSpPr>
        <p:spPr>
          <a:xfrm>
            <a:off x="3113150" y="11288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b="0"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/>
          <p:nvPr>
            <p:ph idx="4" type="subTitle"/>
          </p:nvPr>
        </p:nvSpPr>
        <p:spPr>
          <a:xfrm>
            <a:off x="3113150" y="1889525"/>
            <a:ext cx="2238900" cy="8550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hasCustomPrompt="1" idx="5" type="title"/>
          </p:nvPr>
        </p:nvSpPr>
        <p:spPr>
          <a:xfrm>
            <a:off x="712475" y="293232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b="0"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/>
          <p:nvPr>
            <p:ph idx="6" type="subTitle"/>
          </p:nvPr>
        </p:nvSpPr>
        <p:spPr>
          <a:xfrm>
            <a:off x="712475" y="3692975"/>
            <a:ext cx="2238900" cy="8550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hasCustomPrompt="1" idx="7" type="title"/>
          </p:nvPr>
        </p:nvSpPr>
        <p:spPr>
          <a:xfrm>
            <a:off x="3113150" y="293232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b="0"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None/>
              <a:defRPr sz="18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/>
          <p:nvPr>
            <p:ph idx="8" type="subTitle"/>
          </p:nvPr>
        </p:nvSpPr>
        <p:spPr>
          <a:xfrm>
            <a:off x="3113150" y="3692975"/>
            <a:ext cx="2238900" cy="8550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9" type="subTitle"/>
          </p:nvPr>
        </p:nvSpPr>
        <p:spPr>
          <a:xfrm>
            <a:off x="704400" y="15095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3" type="subTitle"/>
          </p:nvPr>
        </p:nvSpPr>
        <p:spPr>
          <a:xfrm>
            <a:off x="3113150" y="15095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4" type="subTitle"/>
          </p:nvPr>
        </p:nvSpPr>
        <p:spPr>
          <a:xfrm>
            <a:off x="704400" y="3311450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5" type="subTitle"/>
          </p:nvPr>
        </p:nvSpPr>
        <p:spPr>
          <a:xfrm>
            <a:off x="3113150" y="3311450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screen image">
  <p:cSld name="CUSTOM_2_1_1_1_1_1_1_1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5284500" y="783375"/>
            <a:ext cx="2998200" cy="1937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 3">
  <p:cSld name="CUSTOM_2_1_1_1_1_1_1_1_1_1_1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5573025" y="896700"/>
            <a:ext cx="2847600" cy="1232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5870100" y="2128800"/>
            <a:ext cx="2560800" cy="18435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2_4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704400" y="255100"/>
            <a:ext cx="56688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883050" y="1568600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38900" y="2070713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883050" y="3583325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738900" y="4085438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3445050" y="1568600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3300900" y="2070713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0"/>
          <p:cNvSpPr txBox="1"/>
          <p:nvPr>
            <p:ph idx="7" type="subTitle"/>
          </p:nvPr>
        </p:nvSpPr>
        <p:spPr>
          <a:xfrm>
            <a:off x="3445050" y="3583325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1" name="Google Shape;111;p20"/>
          <p:cNvSpPr txBox="1"/>
          <p:nvPr>
            <p:ph idx="8" type="subTitle"/>
          </p:nvPr>
        </p:nvSpPr>
        <p:spPr>
          <a:xfrm>
            <a:off x="3300900" y="4085438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20"/>
          <p:cNvSpPr txBox="1"/>
          <p:nvPr>
            <p:ph idx="9" type="subTitle"/>
          </p:nvPr>
        </p:nvSpPr>
        <p:spPr>
          <a:xfrm>
            <a:off x="6032725" y="1568600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3" name="Google Shape;113;p20"/>
          <p:cNvSpPr txBox="1"/>
          <p:nvPr>
            <p:ph idx="13" type="subTitle"/>
          </p:nvPr>
        </p:nvSpPr>
        <p:spPr>
          <a:xfrm>
            <a:off x="5888575" y="2070713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0"/>
          <p:cNvSpPr txBox="1"/>
          <p:nvPr>
            <p:ph idx="14" type="subTitle"/>
          </p:nvPr>
        </p:nvSpPr>
        <p:spPr>
          <a:xfrm>
            <a:off x="6032725" y="3583325"/>
            <a:ext cx="22539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5" name="Google Shape;115;p20"/>
          <p:cNvSpPr txBox="1"/>
          <p:nvPr>
            <p:ph idx="15" type="subTitle"/>
          </p:nvPr>
        </p:nvSpPr>
        <p:spPr>
          <a:xfrm>
            <a:off x="5888575" y="4085438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32625" y="1925250"/>
            <a:ext cx="3001800" cy="129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432625" y="539425"/>
            <a:ext cx="3001800" cy="743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b="0"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Inter-Regular"/>
              <a:buNone/>
              <a:defRPr sz="21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45200" y="3636150"/>
            <a:ext cx="2251200" cy="978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5445200" y="553300"/>
            <a:ext cx="29856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2_3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1"/>
          <p:cNvSpPr/>
          <p:nvPr/>
        </p:nvSpPr>
        <p:spPr>
          <a:xfrm flipH="1">
            <a:off x="7139175" y="3123900"/>
            <a:ext cx="4064400" cy="406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 1">
  <p:cSld name="CUSTOM_2_1_2_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704400" y="255100"/>
            <a:ext cx="2528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2"/>
          <p:cNvSpPr/>
          <p:nvPr/>
        </p:nvSpPr>
        <p:spPr>
          <a:xfrm>
            <a:off x="3948000" y="2914650"/>
            <a:ext cx="4482900" cy="4482900"/>
          </a:xfrm>
          <a:prstGeom prst="arc">
            <a:avLst>
              <a:gd fmla="val 1079104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713225" y="1339275"/>
            <a:ext cx="2987700" cy="20319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 2">
  <p:cSld name="CUSTOM_2_1_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713225" y="2914650"/>
            <a:ext cx="4482900" cy="4482900"/>
          </a:xfrm>
          <a:prstGeom prst="arc">
            <a:avLst>
              <a:gd fmla="val 1079104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6619800" y="255100"/>
            <a:ext cx="18108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5432625" y="1339275"/>
            <a:ext cx="2987700" cy="20319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 and subtitles">
  <p:cSld name="BIG_NUMBER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hasCustomPrompt="1" type="title"/>
          </p:nvPr>
        </p:nvSpPr>
        <p:spPr>
          <a:xfrm>
            <a:off x="4843925" y="889250"/>
            <a:ext cx="3586800" cy="588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4843925" y="1476750"/>
            <a:ext cx="3586800" cy="402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hasCustomPrompt="1" idx="2" type="title"/>
          </p:nvPr>
        </p:nvSpPr>
        <p:spPr>
          <a:xfrm>
            <a:off x="4843925" y="2092638"/>
            <a:ext cx="3586800" cy="588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4"/>
          <p:cNvSpPr txBox="1"/>
          <p:nvPr>
            <p:ph idx="3" type="subTitle"/>
          </p:nvPr>
        </p:nvSpPr>
        <p:spPr>
          <a:xfrm>
            <a:off x="4843925" y="2680138"/>
            <a:ext cx="3586800" cy="402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hasCustomPrompt="1" idx="4" type="title"/>
          </p:nvPr>
        </p:nvSpPr>
        <p:spPr>
          <a:xfrm>
            <a:off x="4843925" y="3308800"/>
            <a:ext cx="3586800" cy="588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4"/>
          <p:cNvSpPr txBox="1"/>
          <p:nvPr>
            <p:ph idx="5" type="subTitle"/>
          </p:nvPr>
        </p:nvSpPr>
        <p:spPr>
          <a:xfrm>
            <a:off x="4843925" y="3896300"/>
            <a:ext cx="3586800" cy="402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704425" y="939025"/>
            <a:ext cx="7726500" cy="3664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04400" y="255100"/>
            <a:ext cx="3698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432625" y="1710638"/>
            <a:ext cx="2998200" cy="94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04400" y="255100"/>
            <a:ext cx="49152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5432625" y="1297713"/>
            <a:ext cx="29982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5432625" y="3572563"/>
            <a:ext cx="2998200" cy="94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432625" y="3159638"/>
            <a:ext cx="29982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04400" y="255100"/>
            <a:ext cx="70800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04425" y="1037175"/>
            <a:ext cx="4580100" cy="3166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704400" y="255100"/>
            <a:ext cx="33588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8"/>
          <p:cNvGrpSpPr/>
          <p:nvPr/>
        </p:nvGrpSpPr>
        <p:grpSpPr>
          <a:xfrm>
            <a:off x="-2037125" y="-2019300"/>
            <a:ext cx="13240700" cy="9207600"/>
            <a:chOff x="-2037125" y="-2019300"/>
            <a:chExt cx="13240700" cy="9207600"/>
          </a:xfrm>
        </p:grpSpPr>
        <p:sp>
          <p:nvSpPr>
            <p:cNvPr id="32" name="Google Shape;32;p8"/>
            <p:cNvSpPr/>
            <p:nvPr/>
          </p:nvSpPr>
          <p:spPr>
            <a:xfrm flipH="1">
              <a:off x="7139175" y="3123900"/>
              <a:ext cx="4064400" cy="4064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8"/>
            <p:cNvSpPr/>
            <p:nvPr/>
          </p:nvSpPr>
          <p:spPr>
            <a:xfrm flipH="1" rot="10800000">
              <a:off x="-2037125" y="-2019300"/>
              <a:ext cx="4064400" cy="4064400"/>
            </a:xfrm>
            <a:prstGeom prst="arc">
              <a:avLst>
                <a:gd fmla="val 16200000" name="adj1"/>
                <a:gd fmla="val 33971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8"/>
          <p:cNvSpPr txBox="1"/>
          <p:nvPr>
            <p:ph type="title"/>
          </p:nvPr>
        </p:nvSpPr>
        <p:spPr>
          <a:xfrm>
            <a:off x="1758400" y="1571700"/>
            <a:ext cx="5613300" cy="202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2286350" y="3564925"/>
            <a:ext cx="4584900" cy="1039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9"/>
          <p:cNvGrpSpPr/>
          <p:nvPr/>
        </p:nvGrpSpPr>
        <p:grpSpPr>
          <a:xfrm>
            <a:off x="713225" y="552450"/>
            <a:ext cx="4064400" cy="4064400"/>
            <a:chOff x="960125" y="552450"/>
            <a:chExt cx="4064400" cy="4064400"/>
          </a:xfrm>
        </p:grpSpPr>
        <p:sp>
          <p:nvSpPr>
            <p:cNvPr id="38" name="Google Shape;38;p9"/>
            <p:cNvSpPr/>
            <p:nvPr/>
          </p:nvSpPr>
          <p:spPr>
            <a:xfrm>
              <a:off x="960125" y="552450"/>
              <a:ext cx="4064400" cy="4064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9"/>
            <p:cNvSpPr/>
            <p:nvPr/>
          </p:nvSpPr>
          <p:spPr>
            <a:xfrm rot="10800000">
              <a:off x="960125" y="552450"/>
              <a:ext cx="4064400" cy="4064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9"/>
          <p:cNvSpPr txBox="1"/>
          <p:nvPr>
            <p:ph type="title"/>
          </p:nvPr>
        </p:nvSpPr>
        <p:spPr>
          <a:xfrm>
            <a:off x="713225" y="1571850"/>
            <a:ext cx="4064400" cy="202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432625" y="2565225"/>
            <a:ext cx="2998200" cy="2038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10"/>
          <p:cNvGrpSpPr/>
          <p:nvPr/>
        </p:nvGrpSpPr>
        <p:grpSpPr>
          <a:xfrm>
            <a:off x="-2037125" y="-2019300"/>
            <a:ext cx="13240700" cy="9207600"/>
            <a:chOff x="-2037125" y="-2019300"/>
            <a:chExt cx="13240700" cy="9207600"/>
          </a:xfrm>
        </p:grpSpPr>
        <p:sp>
          <p:nvSpPr>
            <p:cNvPr id="44" name="Google Shape;44;p10"/>
            <p:cNvSpPr/>
            <p:nvPr/>
          </p:nvSpPr>
          <p:spPr>
            <a:xfrm>
              <a:off x="-2037125" y="3123900"/>
              <a:ext cx="4064400" cy="4064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0"/>
            <p:cNvSpPr/>
            <p:nvPr/>
          </p:nvSpPr>
          <p:spPr>
            <a:xfrm rot="10800000">
              <a:off x="7139175" y="-2019300"/>
              <a:ext cx="4064400" cy="4064400"/>
            </a:xfrm>
            <a:prstGeom prst="arc">
              <a:avLst>
                <a:gd fmla="val 16200000" name="adj1"/>
                <a:gd fmla="val 52949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10"/>
          <p:cNvSpPr txBox="1"/>
          <p:nvPr>
            <p:ph type="title"/>
          </p:nvPr>
        </p:nvSpPr>
        <p:spPr>
          <a:xfrm>
            <a:off x="2297875" y="3593400"/>
            <a:ext cx="4559700" cy="711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2006850" y="1657350"/>
            <a:ext cx="5118900" cy="18357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5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4F4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hopkinsmedicine.org/health/wellness-and-prevention/mental-health-disorder-statistic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396125"/>
            <a:ext cx="7310400" cy="20256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Mental Health Treatment Prediction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713225" y="3053475"/>
            <a:ext cx="2998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Group 6</a:t>
            </a:r>
            <a:endParaRPr sz="17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Richard</a:t>
            </a:r>
            <a:b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Desmond</a:t>
            </a:r>
            <a:b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Darren</a:t>
            </a:r>
            <a:b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7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Kurtis</a:t>
            </a:r>
            <a:endParaRPr sz="17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8970" r="23580" t="10047"/>
          <a:stretch/>
        </p:blipFill>
        <p:spPr>
          <a:xfrm>
            <a:off x="6152623" y="2578300"/>
            <a:ext cx="2278200" cy="202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5"/>
          <p:cNvGrpSpPr/>
          <p:nvPr/>
        </p:nvGrpSpPr>
        <p:grpSpPr>
          <a:xfrm>
            <a:off x="5980725" y="2280100"/>
            <a:ext cx="2622000" cy="2622000"/>
            <a:chOff x="5546625" y="1264200"/>
            <a:chExt cx="2622000" cy="2622000"/>
          </a:xfrm>
        </p:grpSpPr>
        <p:sp>
          <p:nvSpPr>
            <p:cNvPr id="142" name="Google Shape;142;p25"/>
            <p:cNvSpPr/>
            <p:nvPr/>
          </p:nvSpPr>
          <p:spPr>
            <a:xfrm>
              <a:off x="5546625" y="1264200"/>
              <a:ext cx="2622000" cy="2622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 rot="10800000">
              <a:off x="5546625" y="1264200"/>
              <a:ext cx="2622000" cy="2622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20200" y="299500"/>
            <a:ext cx="2998200" cy="1937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Data Cleaning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950" y="206175"/>
            <a:ext cx="4979699" cy="321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8533" r="0" t="0"/>
          <a:stretch/>
        </p:blipFill>
        <p:spPr>
          <a:xfrm>
            <a:off x="1404125" y="3626300"/>
            <a:ext cx="7491524" cy="1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20200" y="299500"/>
            <a:ext cx="2998200" cy="1937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Missing Values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700" y="152400"/>
            <a:ext cx="39256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5432625" y="1925250"/>
            <a:ext cx="3001800" cy="129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 Selection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6" name="Google Shape;276;p36"/>
          <p:cNvSpPr txBox="1"/>
          <p:nvPr>
            <p:ph idx="2" type="title"/>
          </p:nvPr>
        </p:nvSpPr>
        <p:spPr>
          <a:xfrm>
            <a:off x="5432625" y="539425"/>
            <a:ext cx="3001800" cy="743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36760" t="0"/>
          <a:stretch/>
        </p:blipFill>
        <p:spPr>
          <a:xfrm>
            <a:off x="713225" y="543000"/>
            <a:ext cx="4568577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2788690" y="2439589"/>
            <a:ext cx="1845300" cy="1845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 rot="10800000">
            <a:off x="2788710" y="2439608"/>
            <a:ext cx="1845300" cy="1845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" type="subTitle"/>
          </p:nvPr>
        </p:nvSpPr>
        <p:spPr>
          <a:xfrm>
            <a:off x="5187750" y="1565875"/>
            <a:ext cx="3711300" cy="94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Treatment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1" marL="74295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 sz="1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“Have you sought treatment for a mental health condition?</a:t>
            </a: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”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5" name="Google Shape;285;p37"/>
          <p:cNvSpPr txBox="1"/>
          <p:nvPr>
            <p:ph type="title"/>
          </p:nvPr>
        </p:nvSpPr>
        <p:spPr>
          <a:xfrm>
            <a:off x="704400" y="255100"/>
            <a:ext cx="49152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Selecting the Target Feature and Features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p37"/>
          <p:cNvSpPr txBox="1"/>
          <p:nvPr>
            <p:ph idx="2" type="subTitle"/>
          </p:nvPr>
        </p:nvSpPr>
        <p:spPr>
          <a:xfrm>
            <a:off x="5264100" y="1054963"/>
            <a:ext cx="29982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Target Feature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p37"/>
          <p:cNvSpPr txBox="1"/>
          <p:nvPr>
            <p:ph idx="3" type="subTitle"/>
          </p:nvPr>
        </p:nvSpPr>
        <p:spPr>
          <a:xfrm>
            <a:off x="5264100" y="3583925"/>
            <a:ext cx="3558600" cy="94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ge, gender, country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Family history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View towards mental health support in their workplace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7"/>
          <p:cNvSpPr txBox="1"/>
          <p:nvPr>
            <p:ph idx="4" type="subTitle"/>
          </p:nvPr>
        </p:nvSpPr>
        <p:spPr>
          <a:xfrm>
            <a:off x="5264100" y="3070013"/>
            <a:ext cx="2998200" cy="513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Features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89" name="Google Shape;289;p37"/>
          <p:cNvCxnSpPr>
            <a:stCxn id="285" idx="3"/>
          </p:cNvCxnSpPr>
          <p:nvPr/>
        </p:nvCxnSpPr>
        <p:spPr>
          <a:xfrm>
            <a:off x="5619600" y="553300"/>
            <a:ext cx="28476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2647" l="12222" r="39295" t="18081"/>
          <a:stretch/>
        </p:blipFill>
        <p:spPr>
          <a:xfrm>
            <a:off x="704500" y="1054975"/>
            <a:ext cx="3858750" cy="35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704400" y="255100"/>
            <a:ext cx="21576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Modeling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Classification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96" name="Google Shape;296;p38"/>
          <p:cNvCxnSpPr>
            <a:stCxn id="295" idx="3"/>
          </p:cNvCxnSpPr>
          <p:nvPr/>
        </p:nvCxnSpPr>
        <p:spPr>
          <a:xfrm flipH="1" rot="10800000">
            <a:off x="2862000" y="538900"/>
            <a:ext cx="2403300" cy="1440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b="0" l="26674" r="31835" t="0"/>
          <a:stretch/>
        </p:blipFill>
        <p:spPr>
          <a:xfrm flipH="1">
            <a:off x="5432627" y="539225"/>
            <a:ext cx="2998123" cy="40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>
            <p:ph idx="3" type="title"/>
          </p:nvPr>
        </p:nvSpPr>
        <p:spPr>
          <a:xfrm>
            <a:off x="3113150" y="11288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9" name="Google Shape;299;p38"/>
          <p:cNvSpPr txBox="1"/>
          <p:nvPr>
            <p:ph idx="2" type="title"/>
          </p:nvPr>
        </p:nvSpPr>
        <p:spPr>
          <a:xfrm>
            <a:off x="712475" y="112887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0" name="Google Shape;300;p38"/>
          <p:cNvSpPr txBox="1"/>
          <p:nvPr>
            <p:ph idx="5" type="title"/>
          </p:nvPr>
        </p:nvSpPr>
        <p:spPr>
          <a:xfrm>
            <a:off x="712475" y="293232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" name="Google Shape;301;p38"/>
          <p:cNvSpPr txBox="1"/>
          <p:nvPr>
            <p:ph idx="7" type="title"/>
          </p:nvPr>
        </p:nvSpPr>
        <p:spPr>
          <a:xfrm>
            <a:off x="3113150" y="2932325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2" name="Google Shape;302;p38"/>
          <p:cNvSpPr txBox="1"/>
          <p:nvPr>
            <p:ph idx="9" type="subTitle"/>
          </p:nvPr>
        </p:nvSpPr>
        <p:spPr>
          <a:xfrm>
            <a:off x="758100" y="1685650"/>
            <a:ext cx="20502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kNN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3" name="Google Shape;303;p38"/>
          <p:cNvSpPr txBox="1"/>
          <p:nvPr>
            <p:ph idx="13" type="subTitle"/>
          </p:nvPr>
        </p:nvSpPr>
        <p:spPr>
          <a:xfrm>
            <a:off x="3140500" y="1685650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Logistic Regression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4" name="Google Shape;304;p38"/>
          <p:cNvSpPr txBox="1"/>
          <p:nvPr>
            <p:ph idx="14" type="subTitle"/>
          </p:nvPr>
        </p:nvSpPr>
        <p:spPr>
          <a:xfrm>
            <a:off x="704400" y="3311450"/>
            <a:ext cx="21576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Random Forest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5" name="Google Shape;305;p38"/>
          <p:cNvSpPr txBox="1"/>
          <p:nvPr>
            <p:ph idx="15" type="subTitle"/>
          </p:nvPr>
        </p:nvSpPr>
        <p:spPr>
          <a:xfrm>
            <a:off x="3113150" y="3311450"/>
            <a:ext cx="1959900" cy="41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XGBoost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56401"/>
            <a:ext cx="3619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01 kNN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12" name="Google Shape;312;p39"/>
          <p:cNvCxnSpPr>
            <a:stCxn id="311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9"/>
          <p:cNvSpPr txBox="1"/>
          <p:nvPr/>
        </p:nvSpPr>
        <p:spPr>
          <a:xfrm>
            <a:off x="869400" y="733125"/>
            <a:ext cx="7405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Creating model with KNeighborsClassifier in a range of 1 to 20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000" y="1294925"/>
            <a:ext cx="4996561" cy="33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9"/>
          <p:cNvCxnSpPr/>
          <p:nvPr/>
        </p:nvCxnSpPr>
        <p:spPr>
          <a:xfrm>
            <a:off x="2994850" y="1426900"/>
            <a:ext cx="23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9"/>
          <p:cNvCxnSpPr/>
          <p:nvPr/>
        </p:nvCxnSpPr>
        <p:spPr>
          <a:xfrm rot="10800000">
            <a:off x="2986425" y="1426800"/>
            <a:ext cx="23313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9"/>
          <p:cNvSpPr txBox="1"/>
          <p:nvPr/>
        </p:nvSpPr>
        <p:spPr>
          <a:xfrm>
            <a:off x="2779150" y="1128250"/>
            <a:ext cx="2994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Inter"/>
                <a:ea typeface="Inter"/>
                <a:cs typeface="Inter"/>
                <a:sym typeface="Inter"/>
              </a:rPr>
              <a:t>Range of K value with high accuracy</a:t>
            </a:r>
            <a:endParaRPr sz="1200">
              <a:solidFill>
                <a:srgbClr val="1155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8" name="Google Shape;318;p39"/>
          <p:cNvCxnSpPr/>
          <p:nvPr/>
        </p:nvCxnSpPr>
        <p:spPr>
          <a:xfrm rot="10800000">
            <a:off x="4156325" y="1592825"/>
            <a:ext cx="2364300" cy="1028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9"/>
          <p:cNvSpPr txBox="1"/>
          <p:nvPr/>
        </p:nvSpPr>
        <p:spPr>
          <a:xfrm>
            <a:off x="6645075" y="2347750"/>
            <a:ext cx="2049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K value = 13</a:t>
            </a:r>
            <a:endParaRPr>
              <a:solidFill>
                <a:srgbClr val="FF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Accuracy = </a:t>
            </a:r>
            <a:r>
              <a:rPr lang="en">
                <a:solidFill>
                  <a:srgbClr val="FF00FF"/>
                </a:solidFill>
              </a:rPr>
              <a:t>0.8064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01 kNN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862800" y="696850"/>
            <a:ext cx="4081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Hyperparameter Tuning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862800" y="1169175"/>
            <a:ext cx="69084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GridSearchCV: grid = GridSearchCV(knn, param_grid=params, cv=10)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Best_params = {'n_neighbors': 15}</a:t>
            </a:r>
            <a:endParaRPr sz="1300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Best_score = 0.8128942486085343</a:t>
            </a:r>
            <a:endParaRPr sz="1300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862800" y="2148200"/>
            <a:ext cx="6908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Cross-validation: knn = KNeighborsClassifier(n_neighbors=15) &amp; cv=10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scores.mean() = 0.8128942486085343</a:t>
            </a:r>
            <a:endParaRPr sz="1300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920900" y="3185625"/>
            <a:ext cx="315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Accuracy     1% after tuning</a:t>
            </a:r>
            <a:endParaRPr b="1" sz="1500">
              <a:solidFill>
                <a:srgbClr val="FF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9" name="Google Shape;329;p40"/>
          <p:cNvCxnSpPr/>
          <p:nvPr/>
        </p:nvCxnSpPr>
        <p:spPr>
          <a:xfrm rot="10800000">
            <a:off x="2007650" y="3102700"/>
            <a:ext cx="0" cy="35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02 Logistic Regression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5" name="Google Shape;335;p41"/>
          <p:cNvCxnSpPr>
            <a:stCxn id="334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0" y="2089613"/>
            <a:ext cx="8932702" cy="9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50" y="961191"/>
            <a:ext cx="6060850" cy="10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03 Random Forest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43" name="Google Shape;343;p42"/>
          <p:cNvCxnSpPr>
            <a:stCxn id="342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2"/>
          <p:cNvSpPr txBox="1"/>
          <p:nvPr/>
        </p:nvSpPr>
        <p:spPr>
          <a:xfrm>
            <a:off x="1422525" y="1443163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2139344" y="1409364"/>
            <a:ext cx="6242100" cy="471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RandomizedSearchCV to obtain performing parameters in brief,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i.e. n_estimators, max_depth, max_features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4997905" y="1952652"/>
            <a:ext cx="136200" cy="18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2003200" y="2212356"/>
            <a:ext cx="6621300" cy="471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GridSearchCV</a:t>
            </a:r>
            <a:r>
              <a:rPr lang="en">
                <a:solidFill>
                  <a:srgbClr val="FFFFFF"/>
                </a:solidFill>
              </a:rPr>
              <a:t> to refine and narrow down for best parameters,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i.</a:t>
            </a:r>
            <a:r>
              <a:rPr lang="en">
                <a:solidFill>
                  <a:srgbClr val="FFFFFF"/>
                </a:solidFill>
              </a:rPr>
              <a:t>e. </a:t>
            </a:r>
            <a:r>
              <a:rPr lang="en">
                <a:solidFill>
                  <a:srgbClr val="FFFFFF"/>
                </a:solidFill>
              </a:rPr>
              <a:t>min_samples_split, min_samples_leaf, criterion, bootstrap + above params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Google Shape;348;p42"/>
          <p:cNvSpPr/>
          <p:nvPr/>
        </p:nvSpPr>
        <p:spPr>
          <a:xfrm>
            <a:off x="4997905" y="1151269"/>
            <a:ext cx="136200" cy="18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3325700" y="844325"/>
            <a:ext cx="3471900" cy="267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Build the RF with default parameters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1661100" y="830875"/>
            <a:ext cx="136200" cy="267000"/>
          </a:xfrm>
          <a:prstGeom prst="leftBrace">
            <a:avLst>
              <a:gd fmla="val 50000" name="adj1"/>
              <a:gd fmla="val 5926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 txBox="1"/>
          <p:nvPr/>
        </p:nvSpPr>
        <p:spPr>
          <a:xfrm>
            <a:off x="385775" y="794250"/>
            <a:ext cx="1533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Model Building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1691725" y="1338775"/>
            <a:ext cx="136200" cy="1430700"/>
          </a:xfrm>
          <a:prstGeom prst="leftBrace">
            <a:avLst>
              <a:gd fmla="val 50000" name="adj1"/>
              <a:gd fmla="val 474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/>
        </p:nvSpPr>
        <p:spPr>
          <a:xfrm>
            <a:off x="294625" y="1765150"/>
            <a:ext cx="1533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Hyperparameter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 Tuning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75" y="2914988"/>
            <a:ext cx="4013775" cy="9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463" y="3958050"/>
            <a:ext cx="4487825" cy="10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/>
          <p:nvPr/>
        </p:nvSpPr>
        <p:spPr>
          <a:xfrm flipH="1" rot="10800000">
            <a:off x="4434025" y="3268175"/>
            <a:ext cx="511500" cy="471000"/>
          </a:xfrm>
          <a:prstGeom prst="bentUpArrow">
            <a:avLst>
              <a:gd fmla="val 20395" name="adj1"/>
              <a:gd fmla="val 25000" name="adj2"/>
              <a:gd fmla="val 31471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 txBox="1"/>
          <p:nvPr/>
        </p:nvSpPr>
        <p:spPr>
          <a:xfrm>
            <a:off x="5140400" y="3273350"/>
            <a:ext cx="576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3%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rgbClr val="4A86E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5581750" y="3322800"/>
            <a:ext cx="781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higher</a:t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2387475" y="3116700"/>
            <a:ext cx="683100" cy="40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4792825" y="4130350"/>
            <a:ext cx="683100" cy="40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03 Random Forest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66" name="Google Shape;366;p43"/>
          <p:cNvCxnSpPr>
            <a:stCxn id="365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43"/>
          <p:cNvPicPr preferRelativeResize="0"/>
          <p:nvPr/>
        </p:nvPicPr>
        <p:blipFill rotWithShape="1">
          <a:blip r:embed="rId3">
            <a:alphaModFix/>
          </a:blip>
          <a:srcRect b="0" l="0" r="50994" t="0"/>
          <a:stretch/>
        </p:blipFill>
        <p:spPr>
          <a:xfrm>
            <a:off x="209775" y="1226525"/>
            <a:ext cx="2727950" cy="35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887400" y="775300"/>
            <a:ext cx="7369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Optimal points of three most paramount parameters - Num of trees, Max Depth, Max Features</a:t>
            </a:r>
            <a:endParaRPr sz="1200">
              <a:solidFill>
                <a:srgbClr val="4A86E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4">
            <a:alphaModFix/>
          </a:blip>
          <a:srcRect b="0" l="0" r="51461" t="0"/>
          <a:stretch/>
        </p:blipFill>
        <p:spPr>
          <a:xfrm>
            <a:off x="2937725" y="1226525"/>
            <a:ext cx="2864474" cy="3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5">
            <a:alphaModFix/>
          </a:blip>
          <a:srcRect b="0" l="0" r="51435" t="0"/>
          <a:stretch/>
        </p:blipFill>
        <p:spPr>
          <a:xfrm>
            <a:off x="5965950" y="1239163"/>
            <a:ext cx="28175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704400" y="255100"/>
            <a:ext cx="3698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Content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704425" y="939025"/>
            <a:ext cx="7726500" cy="3664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AutoNum type="arabicPeriod"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Goals of Our Research (Business Question of Our Project)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Barlow"/>
              <a:buAutoNum type="arabicPeriod"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Preprocessing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Barlow"/>
              <a:buAutoNum type="arabicPeriod"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Model Selection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Barlow"/>
              <a:buAutoNum type="arabicPeriod"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Model Evaluation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Barlow"/>
              <a:buAutoNum type="arabicPeriod"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Conclusion and Future Improvement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50" name="Google Shape;150;p26"/>
          <p:cNvCxnSpPr>
            <a:stCxn id="148" idx="3"/>
          </p:cNvCxnSpPr>
          <p:nvPr/>
        </p:nvCxnSpPr>
        <p:spPr>
          <a:xfrm>
            <a:off x="4402800" y="553300"/>
            <a:ext cx="41625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32982" l="15463" r="7143" t="34963"/>
          <a:stretch/>
        </p:blipFill>
        <p:spPr>
          <a:xfrm>
            <a:off x="758325" y="2953650"/>
            <a:ext cx="7726249" cy="17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04 XGBoost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76" name="Google Shape;376;p44"/>
          <p:cNvCxnSpPr>
            <a:stCxn id="375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4"/>
          <p:cNvSpPr txBox="1"/>
          <p:nvPr>
            <p:ph idx="4294967295" type="subTitle"/>
          </p:nvPr>
        </p:nvSpPr>
        <p:spPr>
          <a:xfrm>
            <a:off x="704400" y="851500"/>
            <a:ext cx="7362300" cy="82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Model Building- with Default Parameters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75" y="1476725"/>
            <a:ext cx="39719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13" y="2851975"/>
            <a:ext cx="52006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04 XGBoost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85" name="Google Shape;385;p45"/>
          <p:cNvCxnSpPr>
            <a:stCxn id="384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45"/>
          <p:cNvSpPr txBox="1"/>
          <p:nvPr>
            <p:ph idx="4294967295" type="subTitle"/>
          </p:nvPr>
        </p:nvSpPr>
        <p:spPr>
          <a:xfrm>
            <a:off x="704400" y="927800"/>
            <a:ext cx="7362300" cy="82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Hyperparameter Tuning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50" y="1858525"/>
            <a:ext cx="8507101" cy="28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704400" y="255100"/>
            <a:ext cx="41643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04 XGBoost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93" name="Google Shape;393;p46"/>
          <p:cNvCxnSpPr>
            <a:stCxn id="392" idx="3"/>
          </p:cNvCxnSpPr>
          <p:nvPr/>
        </p:nvCxnSpPr>
        <p:spPr>
          <a:xfrm>
            <a:off x="4868700" y="553300"/>
            <a:ext cx="37908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46"/>
          <p:cNvSpPr txBox="1"/>
          <p:nvPr>
            <p:ph idx="4294967295" type="subTitle"/>
          </p:nvPr>
        </p:nvSpPr>
        <p:spPr>
          <a:xfrm>
            <a:off x="704400" y="743950"/>
            <a:ext cx="7362300" cy="8262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Hyperparameter Tuning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624" y="1388475"/>
            <a:ext cx="4912124" cy="1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625" y="3361500"/>
            <a:ext cx="4912125" cy="17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6"/>
          <p:cNvSpPr txBox="1"/>
          <p:nvPr/>
        </p:nvSpPr>
        <p:spPr>
          <a:xfrm>
            <a:off x="792835" y="3088175"/>
            <a:ext cx="768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1" lang="en" sz="19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%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rgbClr val="4A86E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1197225" y="3088174"/>
            <a:ext cx="1040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higher</a:t>
            </a:r>
            <a:endParaRPr sz="1900"/>
          </a:p>
        </p:txBody>
      </p:sp>
      <p:sp>
        <p:nvSpPr>
          <p:cNvPr id="399" name="Google Shape;399;p46"/>
          <p:cNvSpPr/>
          <p:nvPr/>
        </p:nvSpPr>
        <p:spPr>
          <a:xfrm>
            <a:off x="6312300" y="1880100"/>
            <a:ext cx="683100" cy="40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6"/>
          <p:cNvSpPr/>
          <p:nvPr/>
        </p:nvSpPr>
        <p:spPr>
          <a:xfrm>
            <a:off x="6213800" y="3770900"/>
            <a:ext cx="683100" cy="40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/>
          <p:nvPr/>
        </p:nvSpPr>
        <p:spPr>
          <a:xfrm rot="5400000">
            <a:off x="2314875" y="3044300"/>
            <a:ext cx="898500" cy="807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5432625" y="1925250"/>
            <a:ext cx="3001800" cy="129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 Evaluation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47"/>
          <p:cNvSpPr txBox="1"/>
          <p:nvPr>
            <p:ph idx="2" type="title"/>
          </p:nvPr>
        </p:nvSpPr>
        <p:spPr>
          <a:xfrm>
            <a:off x="5432625" y="539425"/>
            <a:ext cx="3001800" cy="743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08" name="Google Shape;408;p47"/>
          <p:cNvPicPr preferRelativeResize="0"/>
          <p:nvPr/>
        </p:nvPicPr>
        <p:blipFill rotWithShape="1">
          <a:blip r:embed="rId3">
            <a:alphaModFix/>
          </a:blip>
          <a:srcRect b="3308" l="7391" r="36823" t="8477"/>
          <a:stretch/>
        </p:blipFill>
        <p:spPr>
          <a:xfrm>
            <a:off x="713225" y="543000"/>
            <a:ext cx="4568577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/>
          <p:nvPr/>
        </p:nvSpPr>
        <p:spPr>
          <a:xfrm>
            <a:off x="2074853" y="1925239"/>
            <a:ext cx="1845300" cy="1845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/>
          <p:nvPr/>
        </p:nvSpPr>
        <p:spPr>
          <a:xfrm rot="10800000">
            <a:off x="2074872" y="1925258"/>
            <a:ext cx="1845300" cy="1845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704400" y="255100"/>
            <a:ext cx="49566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Comparison: with ROC Curves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6" name="Google Shape;416;p48"/>
          <p:cNvCxnSpPr/>
          <p:nvPr/>
        </p:nvCxnSpPr>
        <p:spPr>
          <a:xfrm>
            <a:off x="5242425" y="553300"/>
            <a:ext cx="3314700" cy="150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875" y="851503"/>
            <a:ext cx="6324242" cy="41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type="title"/>
          </p:nvPr>
        </p:nvSpPr>
        <p:spPr>
          <a:xfrm>
            <a:off x="704400" y="255100"/>
            <a:ext cx="49566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 Comparison: with AUC and F1 Score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23" name="Google Shape;423;p49"/>
          <p:cNvCxnSpPr/>
          <p:nvPr/>
        </p:nvCxnSpPr>
        <p:spPr>
          <a:xfrm>
            <a:off x="5242425" y="553300"/>
            <a:ext cx="3314700" cy="150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24" name="Google Shape;424;p49"/>
          <p:cNvGraphicFramePr/>
          <p:nvPr/>
        </p:nvGraphicFramePr>
        <p:xfrm>
          <a:off x="2824175" y="115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{094BE783-F4F7-42EB-ABD1-922CAF925F0C}</a:tableStyleId>
              </a:tblPr>
              <a:tblGrid>
                <a:gridCol w="1334625"/>
                <a:gridCol w="1080525"/>
                <a:gridCol w="1080525"/>
              </a:tblGrid>
              <a:tr h="58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AUC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Average F1 Score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(After Tuning)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kNN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0.848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0.79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Logistic Regression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0.884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0.82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Random Forest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6D9EE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0.901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6D9EE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XGBoost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0.867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704400" y="255100"/>
            <a:ext cx="56688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Strongest Predictor - </a:t>
            </a:r>
            <a:endParaRPr sz="1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Whether Participant Joined Mental Health Treatment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0" name="Google Shape;430;p50"/>
          <p:cNvCxnSpPr>
            <a:stCxn id="429" idx="3"/>
          </p:cNvCxnSpPr>
          <p:nvPr/>
        </p:nvCxnSpPr>
        <p:spPr>
          <a:xfrm>
            <a:off x="6373200" y="553300"/>
            <a:ext cx="20781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31" name="Google Shape;431;p50"/>
          <p:cNvGraphicFramePr/>
          <p:nvPr/>
        </p:nvGraphicFramePr>
        <p:xfrm>
          <a:off x="1930650" y="113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{094BE783-F4F7-42EB-ABD1-922CAF925F0C}</a:tableStyleId>
              </a:tblPr>
              <a:tblGrid>
                <a:gridCol w="2049875"/>
                <a:gridCol w="1659600"/>
                <a:gridCol w="1659600"/>
              </a:tblGrid>
              <a:tr h="58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Assumptions 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Feature Importance</a:t>
                      </a:r>
                      <a:endParaRPr b="1"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18-54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25-35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Family History 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A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Gender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Male &amp; LGBTQ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6D9EE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Resource Availability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Little/No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Provided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Employment Mode</a:t>
                      </a:r>
                      <a:endParaRPr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Self-employed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Insignificant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/>
          <p:nvPr/>
        </p:nvSpPr>
        <p:spPr>
          <a:xfrm flipH="1">
            <a:off x="7139175" y="3123900"/>
            <a:ext cx="4064400" cy="406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 txBox="1"/>
          <p:nvPr>
            <p:ph type="title"/>
          </p:nvPr>
        </p:nvSpPr>
        <p:spPr>
          <a:xfrm>
            <a:off x="704400" y="255100"/>
            <a:ext cx="3698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Conclusion and Future Improvement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38" name="Google Shape;438;p51"/>
          <p:cNvCxnSpPr>
            <a:stCxn id="437" idx="3"/>
          </p:cNvCxnSpPr>
          <p:nvPr/>
        </p:nvCxnSpPr>
        <p:spPr>
          <a:xfrm>
            <a:off x="4402800" y="553300"/>
            <a:ext cx="47589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1"/>
          <p:cNvSpPr txBox="1"/>
          <p:nvPr>
            <p:ph idx="1" type="subTitle"/>
          </p:nvPr>
        </p:nvSpPr>
        <p:spPr>
          <a:xfrm>
            <a:off x="704425" y="939025"/>
            <a:ext cx="7726500" cy="3664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Based on the responses, we are able to predict whether the respondent have sought for medical treatment for mental health fairly accurately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600"/>
              <a:buFont typeface="Barlow Medium"/>
              <a:buChar char="●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Difficult to predict whether respondents have needs for mental health support, due to the setting of the questionnaire and the privacy issues come along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600"/>
              <a:buFont typeface="Barlow Medium"/>
              <a:buChar char="●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 the future :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"/>
              <a:buChar char="○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Further analysis on comments using NLP technique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"/>
              <a:buChar char="○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Test with more boosting models which might yield a more accurate model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"/>
              <a:buChar char="○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Try unsupervised model like t-SNE for cluster identification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"/>
              <a:buChar char="○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Retain states for more geographical analysis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type="title"/>
          </p:nvPr>
        </p:nvSpPr>
        <p:spPr>
          <a:xfrm>
            <a:off x="713263" y="1112663"/>
            <a:ext cx="3146400" cy="202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Barlow SemiBold"/>
                <a:ea typeface="Barlow SemiBold"/>
                <a:cs typeface="Barlow SemiBold"/>
                <a:sym typeface="Barlow SemiBold"/>
              </a:rPr>
              <a:t>The End</a:t>
            </a:r>
            <a:endParaRPr b="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91" y="3982325"/>
            <a:ext cx="8141475" cy="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/>
          <p:nvPr/>
        </p:nvSpPr>
        <p:spPr>
          <a:xfrm flipH="1">
            <a:off x="7139175" y="3123900"/>
            <a:ext cx="4064400" cy="406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3"/>
          <p:cNvSpPr txBox="1"/>
          <p:nvPr>
            <p:ph type="title"/>
          </p:nvPr>
        </p:nvSpPr>
        <p:spPr>
          <a:xfrm>
            <a:off x="704400" y="255100"/>
            <a:ext cx="3698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Appendix - Feature Importance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52" name="Google Shape;452;p53"/>
          <p:cNvCxnSpPr>
            <a:stCxn id="451" idx="3"/>
          </p:cNvCxnSpPr>
          <p:nvPr/>
        </p:nvCxnSpPr>
        <p:spPr>
          <a:xfrm>
            <a:off x="4402800" y="553300"/>
            <a:ext cx="47589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25" y="1181950"/>
            <a:ext cx="6834373" cy="26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432625" y="1925250"/>
            <a:ext cx="3271800" cy="129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Background and Goal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5432625" y="539425"/>
            <a:ext cx="3001800" cy="743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22050" r="36726" t="34815"/>
          <a:stretch/>
        </p:blipFill>
        <p:spPr>
          <a:xfrm>
            <a:off x="713225" y="543000"/>
            <a:ext cx="4568577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1686513" y="1549300"/>
            <a:ext cx="2622000" cy="262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 rot="10800000">
            <a:off x="1686513" y="1549300"/>
            <a:ext cx="2622000" cy="262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237775" y="1929575"/>
            <a:ext cx="3038100" cy="1499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Barlow SemiBold"/>
                <a:ea typeface="Barlow SemiBold"/>
                <a:cs typeface="Barlow SemiBold"/>
                <a:sym typeface="Barlow SemiBold"/>
              </a:rPr>
              <a:t>Goal</a:t>
            </a:r>
            <a:endParaRPr b="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5012700" y="1659875"/>
            <a:ext cx="4032300" cy="2038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50">
                <a:latin typeface="Barlow"/>
                <a:ea typeface="Barlow"/>
                <a:cs typeface="Barlow"/>
                <a:sym typeface="Barlow"/>
              </a:rPr>
              <a:t>To see if we can use machine learning to predict whether or not the participant attended treatment</a:t>
            </a:r>
            <a:endParaRPr sz="3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5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04400" y="255100"/>
            <a:ext cx="56994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Values for Companies</a:t>
            </a:r>
            <a:endParaRPr/>
          </a:p>
        </p:txBody>
      </p:sp>
      <p:grpSp>
        <p:nvGrpSpPr>
          <p:cNvPr id="172" name="Google Shape;172;p29"/>
          <p:cNvGrpSpPr/>
          <p:nvPr/>
        </p:nvGrpSpPr>
        <p:grpSpPr>
          <a:xfrm>
            <a:off x="3223250" y="1572499"/>
            <a:ext cx="2696203" cy="2455707"/>
            <a:chOff x="4204684" y="2104422"/>
            <a:chExt cx="699822" cy="637382"/>
          </a:xfrm>
        </p:grpSpPr>
        <p:grpSp>
          <p:nvGrpSpPr>
            <p:cNvPr id="173" name="Google Shape;173;p29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174" name="Google Shape;174;p29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29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177" name="Google Shape;177;p29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29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180" name="Google Shape;180;p29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29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183" name="Google Shape;183;p29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85" name="Google Shape;185;p29"/>
          <p:cNvCxnSpPr>
            <a:stCxn id="171" idx="3"/>
          </p:cNvCxnSpPr>
          <p:nvPr/>
        </p:nvCxnSpPr>
        <p:spPr>
          <a:xfrm>
            <a:off x="6403800" y="553300"/>
            <a:ext cx="20415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9"/>
          <p:cNvSpPr txBox="1"/>
          <p:nvPr/>
        </p:nvSpPr>
        <p:spPr>
          <a:xfrm>
            <a:off x="586075" y="1651475"/>
            <a:ext cx="2515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Identify the needs for mental health resources</a:t>
            </a:r>
            <a:endParaRPr sz="1800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041175" y="1727675"/>
            <a:ext cx="22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Re-evaluate the health i</a:t>
            </a: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nsurance</a:t>
            </a: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 coverage</a:t>
            </a:r>
            <a:endParaRPr sz="1800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847625" y="3663800"/>
            <a:ext cx="22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Satisfaction</a:t>
            </a: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 assessment criteria among Employees </a:t>
            </a:r>
            <a:endParaRPr sz="1800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6041175" y="3663800"/>
            <a:ext cx="2594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Develop a more effective diagnosis protocol</a:t>
            </a:r>
            <a:endParaRPr sz="1800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335175" y="851500"/>
            <a:ext cx="4949400" cy="42036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Dataset from a 2014 survey that measures respondents’ attitudes towards mental health and frequency of mental health disorders in the tech workplace.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27 variables/columns included (but not limited to):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Respondent’s age, gender, country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Respondents/families treatment history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Respondent’s view towards mental health support in their workplace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b="4841" l="0" r="0" t="4832"/>
          <a:stretch/>
        </p:blipFill>
        <p:spPr>
          <a:xfrm>
            <a:off x="5808975" y="1037175"/>
            <a:ext cx="2630844" cy="35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>
            <p:ph type="title"/>
          </p:nvPr>
        </p:nvSpPr>
        <p:spPr>
          <a:xfrm>
            <a:off x="335175" y="255100"/>
            <a:ext cx="44445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Dataset: 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Mental Health in Tech Survey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7" name="Google Shape;197;p30"/>
          <p:cNvCxnSpPr>
            <a:stCxn id="196" idx="3"/>
          </p:cNvCxnSpPr>
          <p:nvPr/>
        </p:nvCxnSpPr>
        <p:spPr>
          <a:xfrm>
            <a:off x="4779675" y="553300"/>
            <a:ext cx="12447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704400" y="255100"/>
            <a:ext cx="5668800" cy="5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Assumptions &amp; Hypothesis</a:t>
            </a:r>
            <a:endParaRPr/>
          </a:p>
        </p:txBody>
      </p:sp>
      <p:cxnSp>
        <p:nvCxnSpPr>
          <p:cNvPr id="203" name="Google Shape;203;p31"/>
          <p:cNvCxnSpPr>
            <a:stCxn id="202" idx="3"/>
          </p:cNvCxnSpPr>
          <p:nvPr/>
        </p:nvCxnSpPr>
        <p:spPr>
          <a:xfrm>
            <a:off x="6373200" y="553300"/>
            <a:ext cx="2078100" cy="0"/>
          </a:xfrm>
          <a:prstGeom prst="straightConnector1">
            <a:avLst/>
          </a:prstGeom>
          <a:noFill/>
          <a:ln cap="flat" cmpd="sng" w="9525">
            <a:solidFill>
              <a:srgbClr val="0363EB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Google Shape;204;p31"/>
          <p:cNvGrpSpPr/>
          <p:nvPr/>
        </p:nvGrpSpPr>
        <p:grpSpPr>
          <a:xfrm>
            <a:off x="3482619" y="2878028"/>
            <a:ext cx="355663" cy="308725"/>
            <a:chOff x="-28462125" y="3199700"/>
            <a:chExt cx="298550" cy="259150"/>
          </a:xfrm>
        </p:grpSpPr>
        <p:sp>
          <p:nvSpPr>
            <p:cNvPr id="205" name="Google Shape;205;p31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/>
          <p:nvPr/>
        </p:nvSpPr>
        <p:spPr>
          <a:xfrm>
            <a:off x="4384326" y="1218542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31"/>
          <p:cNvGrpSpPr/>
          <p:nvPr/>
        </p:nvGrpSpPr>
        <p:grpSpPr>
          <a:xfrm>
            <a:off x="7004374" y="1214358"/>
            <a:ext cx="310602" cy="352803"/>
            <a:chOff x="-28069875" y="3175300"/>
            <a:chExt cx="260725" cy="296150"/>
          </a:xfrm>
        </p:grpSpPr>
        <p:sp>
          <p:nvSpPr>
            <p:cNvPr id="210" name="Google Shape;210;p31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883050" y="1568600"/>
            <a:ext cx="2253900" cy="5139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220" name="Google Shape;220;p31"/>
          <p:cNvSpPr txBox="1"/>
          <p:nvPr>
            <p:ph idx="2" type="subTitle"/>
          </p:nvPr>
        </p:nvSpPr>
        <p:spPr>
          <a:xfrm>
            <a:off x="661200" y="2070725"/>
            <a:ext cx="26976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18-54, average age at onset is the mid-20s</a:t>
            </a:r>
            <a:endParaRPr/>
          </a:p>
        </p:txBody>
      </p:sp>
      <p:sp>
        <p:nvSpPr>
          <p:cNvPr id="221" name="Google Shape;221;p31"/>
          <p:cNvSpPr txBox="1"/>
          <p:nvPr>
            <p:ph idx="3" type="subTitle"/>
          </p:nvPr>
        </p:nvSpPr>
        <p:spPr>
          <a:xfrm>
            <a:off x="2363675" y="3210225"/>
            <a:ext cx="2542200" cy="5139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Resource Availability</a:t>
            </a:r>
            <a:endParaRPr/>
          </a:p>
        </p:txBody>
      </p:sp>
      <p:sp>
        <p:nvSpPr>
          <p:cNvPr id="222" name="Google Shape;222;p31"/>
          <p:cNvSpPr txBox="1"/>
          <p:nvPr>
            <p:ph idx="4" type="subTitle"/>
          </p:nvPr>
        </p:nvSpPr>
        <p:spPr>
          <a:xfrm>
            <a:off x="2311650" y="3712350"/>
            <a:ext cx="26199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Lack of mental health support</a:t>
            </a:r>
            <a:endParaRPr/>
          </a:p>
        </p:txBody>
      </p:sp>
      <p:sp>
        <p:nvSpPr>
          <p:cNvPr id="223" name="Google Shape;223;p31"/>
          <p:cNvSpPr txBox="1"/>
          <p:nvPr>
            <p:ph idx="5" type="subTitle"/>
          </p:nvPr>
        </p:nvSpPr>
        <p:spPr>
          <a:xfrm>
            <a:off x="3445050" y="1568600"/>
            <a:ext cx="2253900" cy="5139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Family History</a:t>
            </a:r>
            <a:endParaRPr/>
          </a:p>
        </p:txBody>
      </p:sp>
      <p:sp>
        <p:nvSpPr>
          <p:cNvPr id="224" name="Google Shape;224;p31"/>
          <p:cNvSpPr txBox="1"/>
          <p:nvPr>
            <p:ph idx="6" type="subTitle"/>
          </p:nvPr>
        </p:nvSpPr>
        <p:spPr>
          <a:xfrm>
            <a:off x="3300900" y="2070713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2-6x risk than those without</a:t>
            </a:r>
            <a:endParaRPr/>
          </a:p>
        </p:txBody>
      </p:sp>
      <p:sp>
        <p:nvSpPr>
          <p:cNvPr id="225" name="Google Shape;225;p31"/>
          <p:cNvSpPr txBox="1"/>
          <p:nvPr>
            <p:ph idx="7" type="subTitle"/>
          </p:nvPr>
        </p:nvSpPr>
        <p:spPr>
          <a:xfrm>
            <a:off x="5095500" y="3210225"/>
            <a:ext cx="2253900" cy="5139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Self-employed</a:t>
            </a:r>
            <a:endParaRPr/>
          </a:p>
        </p:txBody>
      </p:sp>
      <p:sp>
        <p:nvSpPr>
          <p:cNvPr id="226" name="Google Shape;226;p31"/>
          <p:cNvSpPr txBox="1"/>
          <p:nvPr>
            <p:ph idx="8" type="subTitle"/>
          </p:nvPr>
        </p:nvSpPr>
        <p:spPr>
          <a:xfrm>
            <a:off x="4951350" y="3712338"/>
            <a:ext cx="25422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Higher risk of having mental illness</a:t>
            </a:r>
            <a:endParaRPr/>
          </a:p>
        </p:txBody>
      </p:sp>
      <p:sp>
        <p:nvSpPr>
          <p:cNvPr id="227" name="Google Shape;227;p31"/>
          <p:cNvSpPr txBox="1"/>
          <p:nvPr>
            <p:ph idx="9" type="subTitle"/>
          </p:nvPr>
        </p:nvSpPr>
        <p:spPr>
          <a:xfrm>
            <a:off x="6032725" y="1568600"/>
            <a:ext cx="2253900" cy="5139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Male &amp; LGBTQ</a:t>
            </a:r>
            <a:endParaRPr/>
          </a:p>
        </p:txBody>
      </p:sp>
      <p:sp>
        <p:nvSpPr>
          <p:cNvPr id="228" name="Google Shape;228;p31"/>
          <p:cNvSpPr txBox="1"/>
          <p:nvPr>
            <p:ph idx="13" type="subTitle"/>
          </p:nvPr>
        </p:nvSpPr>
        <p:spPr>
          <a:xfrm>
            <a:off x="5888575" y="2070725"/>
            <a:ext cx="2766300" cy="807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4-6x higher in mental disorders &amp; suicidal rate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661200" y="4625525"/>
            <a:ext cx="84828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https://www.hopkinsmedicine.org/health/wellness-and-prevention/mental-health-disorder-statistics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https://www.ncbi.nlm.nih.gov/pmc/articles/PMC6761480/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https://www.cdc.gov/workplacehealthpromotion/tools-resources/pdfs/issue-brief-no-2-mental-health-and-chronic-disease.pdf</a:t>
            </a:r>
            <a:endParaRPr sz="700"/>
          </a:p>
        </p:txBody>
      </p:sp>
      <p:grpSp>
        <p:nvGrpSpPr>
          <p:cNvPr id="230" name="Google Shape;230;p31"/>
          <p:cNvGrpSpPr/>
          <p:nvPr/>
        </p:nvGrpSpPr>
        <p:grpSpPr>
          <a:xfrm>
            <a:off x="1873154" y="1211258"/>
            <a:ext cx="314662" cy="358999"/>
            <a:chOff x="-55576850" y="3198125"/>
            <a:chExt cx="279625" cy="319025"/>
          </a:xfrm>
        </p:grpSpPr>
        <p:sp>
          <p:nvSpPr>
            <p:cNvPr id="231" name="Google Shape;231;p31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1"/>
          <p:cNvGrpSpPr/>
          <p:nvPr/>
        </p:nvGrpSpPr>
        <p:grpSpPr>
          <a:xfrm>
            <a:off x="6055653" y="2878748"/>
            <a:ext cx="333585" cy="307287"/>
            <a:chOff x="2682350" y="2643425"/>
            <a:chExt cx="473775" cy="436425"/>
          </a:xfrm>
        </p:grpSpPr>
        <p:sp>
          <p:nvSpPr>
            <p:cNvPr id="236" name="Google Shape;236;p31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5281800" y="1925250"/>
            <a:ext cx="3711300" cy="129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EDA  &amp; Preprocessing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8" name="Google Shape;248;p32"/>
          <p:cNvSpPr txBox="1"/>
          <p:nvPr>
            <p:ph idx="2" type="title"/>
          </p:nvPr>
        </p:nvSpPr>
        <p:spPr>
          <a:xfrm>
            <a:off x="5432625" y="539425"/>
            <a:ext cx="3001800" cy="743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5516" l="0" r="0" t="5516"/>
          <a:stretch/>
        </p:blipFill>
        <p:spPr>
          <a:xfrm>
            <a:off x="713225" y="543000"/>
            <a:ext cx="4568576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1510013" y="2001550"/>
            <a:ext cx="1870200" cy="1870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 rot="10800000">
            <a:off x="1509913" y="2001450"/>
            <a:ext cx="1870200" cy="1870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38125" y="129325"/>
            <a:ext cx="2998200" cy="1937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Outlier Handling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25" y="2067025"/>
            <a:ext cx="8266514" cy="26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ntal State by Slidesgo">
  <a:themeElements>
    <a:clrScheme name="Simple Light">
      <a:dk1>
        <a:srgbClr val="000000"/>
      </a:dk1>
      <a:lt1>
        <a:srgbClr val="EEEEEE"/>
      </a:lt1>
      <a:dk2>
        <a:srgbClr val="0363EB"/>
      </a:dk2>
      <a:lt2>
        <a:srgbClr val="EEEEEE"/>
      </a:lt2>
      <a:accent1>
        <a:srgbClr val="0363EB"/>
      </a:accent1>
      <a:accent2>
        <a:srgbClr val="EEEEEE"/>
      </a:accent2>
      <a:accent3>
        <a:srgbClr val="000000"/>
      </a:accent3>
      <a:accent4>
        <a:srgbClr val="74A6ED"/>
      </a:accent4>
      <a:accent5>
        <a:srgbClr val="589AFF"/>
      </a:accent5>
      <a:accent6>
        <a:srgbClr val="94BD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